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1"/>
  </p:notesMasterIdLst>
  <p:sldIdLst>
    <p:sldId id="256" r:id="rId2"/>
    <p:sldId id="285" r:id="rId3"/>
    <p:sldId id="257" r:id="rId4"/>
    <p:sldId id="284" r:id="rId5"/>
    <p:sldId id="258" r:id="rId6"/>
    <p:sldId id="259" r:id="rId7"/>
    <p:sldId id="261" r:id="rId8"/>
    <p:sldId id="286" r:id="rId9"/>
    <p:sldId id="263" r:id="rId10"/>
    <p:sldId id="294" r:id="rId11"/>
    <p:sldId id="268" r:id="rId12"/>
    <p:sldId id="282" r:id="rId13"/>
    <p:sldId id="292" r:id="rId14"/>
    <p:sldId id="293" r:id="rId15"/>
    <p:sldId id="264" r:id="rId16"/>
    <p:sldId id="269" r:id="rId17"/>
    <p:sldId id="287" r:id="rId18"/>
    <p:sldId id="271" r:id="rId19"/>
    <p:sldId id="273" r:id="rId20"/>
    <p:sldId id="274" r:id="rId21"/>
    <p:sldId id="272" r:id="rId22"/>
    <p:sldId id="275" r:id="rId23"/>
    <p:sldId id="277" r:id="rId24"/>
    <p:sldId id="290" r:id="rId25"/>
    <p:sldId id="291" r:id="rId26"/>
    <p:sldId id="283" r:id="rId27"/>
    <p:sldId id="278" r:id="rId28"/>
    <p:sldId id="279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than Reed" initials="ER" lastIdx="1" clrIdx="0">
    <p:extLst>
      <p:ext uri="{19B8F6BF-5375-455C-9EA6-DF929625EA0E}">
        <p15:presenceInfo xmlns:p15="http://schemas.microsoft.com/office/powerpoint/2012/main" userId="a809a8ac0149b3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6019"/>
  </p:normalViewPr>
  <p:slideViewPr>
    <p:cSldViewPr snapToGrid="0">
      <p:cViewPr varScale="1">
        <p:scale>
          <a:sx n="107" d="100"/>
          <a:sy n="107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1T21:59:47.03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F1E2E-4B05-904F-B2D0-615FC233D032}" type="datetimeFigureOut"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1756C-1F8D-434A-8512-C588177D62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commands do things</a:t>
            </a:r>
          </a:p>
          <a:p>
            <a:r>
              <a:rPr lang="en-US"/>
              <a:t>Some just say things</a:t>
            </a:r>
          </a:p>
          <a:p>
            <a:r>
              <a:rPr lang="en-US"/>
              <a:t>Some do both!</a:t>
            </a:r>
          </a:p>
          <a:p>
            <a:r>
              <a:rPr lang="en-US"/>
              <a:t>Make sure you know what to expect – sometimes things might have quietly succeeded or failed without you knowing.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1756C-1F8D-434A-8512-C588177D62E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0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process to update the NINES search interface used a series of command line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1756C-1F8D-434A-8512-C588177D62EB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5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0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4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28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7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7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2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0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1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5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4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9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learn/learn-the-command-line" TargetMode="External"/><Relationship Id="rId2" Type="http://schemas.openxmlformats.org/officeDocument/2006/relationships/hyperlink" Target="http://cli.learncodethehardwa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mw9t/command_line_quiz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rogerdudler.github.io/git-guide/files/git_cheat_sheet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github.com/" TargetMode="External"/><Relationship Id="rId3" Type="http://schemas.openxmlformats.org/officeDocument/2006/relationships/hyperlink" Target="https://www.codecademy.com/learn/learn-git" TargetMode="External"/><Relationship Id="rId7" Type="http://schemas.openxmlformats.org/officeDocument/2006/relationships/hyperlink" Target="http://rogerdudler.github.io/git-guide/" TargetMode="External"/><Relationship Id="rId2" Type="http://schemas.openxmlformats.org/officeDocument/2006/relationships/hyperlink" Target="https://www.atlassian.com/git/tutoria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youtu.be/1ffBJ4sVUb4" TargetMode="External"/><Relationship Id="rId4" Type="http://schemas.openxmlformats.org/officeDocument/2006/relationships/hyperlink" Target="https://git-scm.com/do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CLI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HILT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356186" y="349426"/>
            <a:ext cx="5479628" cy="695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/>
              <a:t>Commands that Do and Don't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88D6A-2E42-A746-BBBE-503D48B73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15" y="1045029"/>
            <a:ext cx="8613569" cy="53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3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85" y="1277708"/>
            <a:ext cx="8069178" cy="521806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6337" y="-48184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 are a programmer!</a:t>
            </a:r>
          </a:p>
        </p:txBody>
      </p:sp>
    </p:spTree>
    <p:extLst>
      <p:ext uri="{BB962C8B-B14F-4D97-AF65-F5344CB8AC3E}">
        <p14:creationId xmlns:p14="http://schemas.microsoft.com/office/powerpoint/2010/main" val="428528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176337" y="-48184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great power….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88" y="1299411"/>
            <a:ext cx="9596437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5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6DE5-1AE8-7441-8DB8-934182718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In the Real World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2DB850-6757-9F4D-8294-E423A6D00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45124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379C-1CF4-674A-BEF0-7A67EF1A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Later 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7E96-EF15-2247-B5DA-8E7BFD782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You'll be getting a lot of practice with CLI during the course.</a:t>
            </a:r>
          </a:p>
          <a:p>
            <a:r>
              <a:rPr lang="en-US"/>
              <a:t>In particular, the later case studies will ask you to use it yourself.</a:t>
            </a:r>
          </a:p>
          <a:p>
            <a:r>
              <a:rPr lang="en-US"/>
              <a:t>This sequence:</a:t>
            </a:r>
          </a:p>
          <a:p>
            <a:pPr lvl="1"/>
            <a:r>
              <a:rPr lang="en-US"/>
              <a:t>Documentation tells you to use the CLI</a:t>
            </a:r>
          </a:p>
          <a:p>
            <a:pPr lvl="1"/>
            <a:r>
              <a:rPr lang="en-US"/>
              <a:t>You examine it and think about what it is doing</a:t>
            </a:r>
          </a:p>
          <a:p>
            <a:pPr lvl="1"/>
            <a:r>
              <a:rPr lang="en-US"/>
              <a:t>You execute it and see if it worked</a:t>
            </a:r>
          </a:p>
          <a:p>
            <a:r>
              <a:rPr lang="en-US"/>
              <a:t>Is central to any DH programming activity</a:t>
            </a:r>
          </a:p>
          <a:p>
            <a:r>
              <a:rPr lang="en-US"/>
              <a:t>Make sure you incorporate step 2! Important for learning and also to make sure you don't blow up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205998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10" y="1636296"/>
            <a:ext cx="10564559" cy="45243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200" dirty="0"/>
              <a:t>Learn Code the Hard way</a:t>
            </a:r>
            <a:endParaRPr lang="en-US" sz="3200" dirty="0">
              <a:hlinkClick r:id="rId2"/>
            </a:endParaRPr>
          </a:p>
          <a:p>
            <a:r>
              <a:rPr lang="en-US" sz="3200" dirty="0">
                <a:hlinkClick r:id="rId2"/>
              </a:rPr>
              <a:t>http://cli.learncodethehardway.org/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Codecademy</a:t>
            </a:r>
            <a:endParaRPr lang="en-US" sz="3200" dirty="0"/>
          </a:p>
          <a:p>
            <a:r>
              <a:rPr lang="en-US" sz="3200" dirty="0">
                <a:hlinkClick r:id="rId3"/>
              </a:rPr>
              <a:t>https://www.codecademy.com/learn/learn-the-command-line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CLI Quiz</a:t>
            </a:r>
          </a:p>
          <a:p>
            <a:r>
              <a:rPr lang="en-US" sz="3200" dirty="0">
                <a:hlinkClick r:id="rId4"/>
              </a:rPr>
              <a:t>https://github.com/bmw9t/command_line_quiz/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97769" y="-38559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 for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923527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HILT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27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4915"/>
            <a:ext cx="10515600" cy="6324433"/>
          </a:xfrm>
        </p:spPr>
        <p:txBody>
          <a:bodyPr>
            <a:normAutofit/>
          </a:bodyPr>
          <a:lstStyle/>
          <a:p>
            <a:r>
              <a:rPr lang="en-US" dirty="0"/>
              <a:t>Right now we will cover: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 and will gesture toward: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543" y="179090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the “version controlling”?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“</a:t>
            </a:r>
            <a:r>
              <a:rPr lang="en-US" dirty="0" err="1"/>
              <a:t>git</a:t>
            </a:r>
            <a:r>
              <a:rPr lang="en-US" dirty="0"/>
              <a:t>”?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I use it?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would I use it?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0843" y="465346"/>
            <a:ext cx="56588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05009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Version Controlling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Save TONS of different versions of project over time.</a:t>
            </a:r>
          </a:p>
          <a:p>
            <a:r>
              <a:rPr lang="en-US" sz="3600" dirty="0"/>
              <a:t>Can recover ANY of those iterations.</a:t>
            </a:r>
          </a:p>
          <a:p>
            <a:r>
              <a:rPr lang="en-US" sz="3600" dirty="0"/>
              <a:t>Nothing is ever lost.</a:t>
            </a:r>
          </a:p>
          <a:p>
            <a:r>
              <a:rPr lang="en-US" sz="3600" dirty="0"/>
              <a:t>The date, time, and extent of every change is logged (so is the person who made the changes).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4195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5384" y="2422358"/>
            <a:ext cx="8274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:(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83" y="103213"/>
            <a:ext cx="7064065" cy="661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6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4915"/>
            <a:ext cx="10515600" cy="6324433"/>
          </a:xfrm>
        </p:spPr>
        <p:txBody>
          <a:bodyPr>
            <a:normAutofit/>
          </a:bodyPr>
          <a:lstStyle/>
          <a:p>
            <a:r>
              <a:rPr lang="en-US" dirty="0"/>
              <a:t>Right now we will cover: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… and will gesture toward: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543" y="179090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the “command line interface”?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I use it?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would I use it?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0843" y="465346"/>
            <a:ext cx="56588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9911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883" y="105182"/>
            <a:ext cx="6358600" cy="6571663"/>
          </a:xfrm>
        </p:spPr>
      </p:pic>
      <p:sp>
        <p:nvSpPr>
          <p:cNvPr id="3" name="TextBox 2"/>
          <p:cNvSpPr txBox="1"/>
          <p:nvPr/>
        </p:nvSpPr>
        <p:spPr>
          <a:xfrm>
            <a:off x="1505384" y="2422358"/>
            <a:ext cx="8274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1151761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Distributed Version Control System.</a:t>
            </a:r>
          </a:p>
          <a:p>
            <a:r>
              <a:rPr lang="en-US" sz="3600" dirty="0"/>
              <a:t>Each clone gets the entire project history.</a:t>
            </a:r>
          </a:p>
          <a:p>
            <a:r>
              <a:rPr lang="en-US" sz="3600" dirty="0"/>
              <a:t>Code exists, in full, everywhere.</a:t>
            </a:r>
          </a:p>
          <a:p>
            <a:r>
              <a:rPr lang="en-US" sz="3600" dirty="0"/>
              <a:t>Allows easy collaboration via GitHub.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1174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 with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1. Modify a file (in a text editor).</a:t>
            </a:r>
          </a:p>
          <a:p>
            <a:pPr marL="0" indent="0">
              <a:buNone/>
            </a:pPr>
            <a:r>
              <a:rPr lang="en-US" sz="3200" dirty="0"/>
              <a:t>2. Add that file to the staging area.</a:t>
            </a:r>
          </a:p>
          <a:p>
            <a:pPr lvl="2"/>
            <a:r>
              <a:rPr lang="en-US" sz="2400" dirty="0"/>
              <a:t>$ </a:t>
            </a:r>
            <a:r>
              <a:rPr lang="en-US" sz="2400" dirty="0" err="1"/>
              <a:t>git</a:t>
            </a:r>
            <a:r>
              <a:rPr lang="en-US" sz="2400" dirty="0"/>
              <a:t> add </a:t>
            </a:r>
            <a:r>
              <a:rPr lang="en-US" sz="2400" dirty="0" err="1"/>
              <a:t>file_name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3200" dirty="0"/>
              <a:t>3. Commit it to the repository (with a message).</a:t>
            </a:r>
          </a:p>
          <a:p>
            <a:pPr lvl="2"/>
            <a:r>
              <a:rPr lang="en-US" sz="2400" dirty="0"/>
              <a:t>$ </a:t>
            </a:r>
            <a:r>
              <a:rPr lang="en-US" sz="2400" dirty="0" err="1"/>
              <a:t>git</a:t>
            </a:r>
            <a:r>
              <a:rPr lang="en-US" sz="2400" dirty="0"/>
              <a:t> commit –m “Increased the font size of the title”</a:t>
            </a:r>
          </a:p>
          <a:p>
            <a:pPr marL="0" indent="0">
              <a:buNone/>
            </a:pPr>
            <a:r>
              <a:rPr lang="en-US" sz="3200" dirty="0"/>
              <a:t>4. Start process over.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http://rogerdudler.github.io/git-guide/files/git_cheat_sheet.pdf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6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06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Commands We’ll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9274" y="1944437"/>
            <a:ext cx="3124201" cy="3763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git</a:t>
            </a:r>
            <a:r>
              <a:rPr lang="en-US" sz="3600" dirty="0"/>
              <a:t> </a:t>
            </a:r>
            <a:r>
              <a:rPr lang="en-US" sz="3600" dirty="0" err="1"/>
              <a:t>init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git</a:t>
            </a:r>
            <a:r>
              <a:rPr lang="en-US" sz="3600" dirty="0"/>
              <a:t> status</a:t>
            </a:r>
          </a:p>
          <a:p>
            <a:pPr marL="0" indent="0">
              <a:buNone/>
            </a:pPr>
            <a:r>
              <a:rPr lang="en-US" sz="3600" dirty="0" err="1"/>
              <a:t>git</a:t>
            </a:r>
            <a:r>
              <a:rPr lang="en-US" sz="3600" dirty="0"/>
              <a:t> add</a:t>
            </a:r>
          </a:p>
          <a:p>
            <a:pPr marL="0" indent="0">
              <a:buNone/>
            </a:pPr>
            <a:r>
              <a:rPr lang="en-US" sz="3600" dirty="0" err="1"/>
              <a:t>git</a:t>
            </a:r>
            <a:r>
              <a:rPr lang="en-US" sz="3600" dirty="0"/>
              <a:t> commit –m</a:t>
            </a:r>
          </a:p>
          <a:p>
            <a:pPr marL="0" indent="0">
              <a:buNone/>
            </a:pPr>
            <a:r>
              <a:rPr lang="en-US" sz="3600" dirty="0" err="1"/>
              <a:t>git</a:t>
            </a:r>
            <a:r>
              <a:rPr lang="en-US" sz="3600" dirty="0"/>
              <a:t> push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82589" y="2024648"/>
            <a:ext cx="2831432" cy="3683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 err="1"/>
              <a:t>git</a:t>
            </a:r>
            <a:r>
              <a:rPr lang="en-US" sz="3600" dirty="0"/>
              <a:t> branch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 err="1"/>
              <a:t>git</a:t>
            </a:r>
            <a:r>
              <a:rPr lang="en-US" sz="3600" dirty="0"/>
              <a:t> checkout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 err="1"/>
              <a:t>git</a:t>
            </a:r>
            <a:r>
              <a:rPr lang="en-US" sz="3600" dirty="0"/>
              <a:t> merge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 err="1"/>
              <a:t>git</a:t>
            </a:r>
            <a:r>
              <a:rPr lang="en-US" sz="3600" dirty="0"/>
              <a:t> diff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 err="1"/>
              <a:t>git</a:t>
            </a:r>
            <a:r>
              <a:rPr lang="en-US" sz="3600" dirty="0"/>
              <a:t> log</a:t>
            </a:r>
          </a:p>
        </p:txBody>
      </p:sp>
    </p:spTree>
    <p:extLst>
      <p:ext uri="{BB962C8B-B14F-4D97-AF65-F5344CB8AC3E}">
        <p14:creationId xmlns:p14="http://schemas.microsoft.com/office/powerpoint/2010/main" val="2070031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8057" y="0"/>
            <a:ext cx="10703943" cy="1285093"/>
          </a:xfrm>
        </p:spPr>
        <p:txBody>
          <a:bodyPr>
            <a:normAutofit/>
          </a:bodyPr>
          <a:lstStyle/>
          <a:p>
            <a:r>
              <a:rPr lang="en-US" dirty="0"/>
              <a:t>When would I use </a:t>
            </a:r>
            <a:r>
              <a:rPr lang="en-US" dirty="0" err="1"/>
              <a:t>Git</a:t>
            </a:r>
            <a:r>
              <a:rPr lang="en-US" dirty="0"/>
              <a:t> in a DH project?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31" y="986497"/>
            <a:ext cx="8299938" cy="57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1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8057" y="0"/>
            <a:ext cx="10703943" cy="1285093"/>
          </a:xfrm>
        </p:spPr>
        <p:txBody>
          <a:bodyPr>
            <a:normAutofit/>
          </a:bodyPr>
          <a:lstStyle/>
          <a:p>
            <a:r>
              <a:rPr lang="en-US" dirty="0"/>
              <a:t>When would I use </a:t>
            </a:r>
            <a:r>
              <a:rPr lang="en-US" dirty="0" err="1"/>
              <a:t>Git</a:t>
            </a:r>
            <a:r>
              <a:rPr lang="en-US" dirty="0"/>
              <a:t> in a DH project?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5" y="1104038"/>
            <a:ext cx="7455877" cy="55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49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7" y="1155032"/>
            <a:ext cx="10569832" cy="4907422"/>
          </a:xfrm>
        </p:spPr>
      </p:pic>
    </p:spTree>
    <p:extLst>
      <p:ext uri="{BB962C8B-B14F-4D97-AF65-F5344CB8AC3E}">
        <p14:creationId xmlns:p14="http://schemas.microsoft.com/office/powerpoint/2010/main" val="3771610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7" y="86265"/>
            <a:ext cx="7874645" cy="66940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269855" y="2320535"/>
            <a:ext cx="3562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 Importance of Informative Commit Messages!</a:t>
            </a:r>
          </a:p>
        </p:txBody>
      </p:sp>
    </p:spTree>
    <p:extLst>
      <p:ext uri="{BB962C8B-B14F-4D97-AF65-F5344CB8AC3E}">
        <p14:creationId xmlns:p14="http://schemas.microsoft.com/office/powerpoint/2010/main" val="1357762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067" y="549912"/>
            <a:ext cx="3830129" cy="4620943"/>
          </a:xfrm>
        </p:spPr>
        <p:txBody>
          <a:bodyPr>
            <a:normAutofit/>
          </a:bodyPr>
          <a:lstStyle/>
          <a:p>
            <a:r>
              <a:rPr lang="en-US" sz="4000" dirty="0"/>
              <a:t>The Parallel Universes of </a:t>
            </a:r>
            <a:r>
              <a:rPr lang="en-US" sz="4000" dirty="0" err="1"/>
              <a:t>Git</a:t>
            </a:r>
            <a:r>
              <a:rPr lang="en-US" sz="4000" dirty="0"/>
              <a:t> Branches &amp; Merges</a:t>
            </a:r>
            <a:br>
              <a:rPr lang="en-US" sz="4000" dirty="0"/>
            </a:br>
            <a:br>
              <a:rPr lang="en-US" sz="2400" dirty="0"/>
            </a:br>
            <a:r>
              <a:rPr lang="en-US" sz="2400" dirty="0"/>
              <a:t>---as easy as comic book storylines!!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8" y="334638"/>
            <a:ext cx="7571572" cy="62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3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10" y="1267328"/>
            <a:ext cx="10564559" cy="52629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err="1"/>
              <a:t>Git</a:t>
            </a:r>
            <a:r>
              <a:rPr lang="en-US" sz="2800" dirty="0"/>
              <a:t> tutorials and documentation</a:t>
            </a:r>
          </a:p>
          <a:p>
            <a:r>
              <a:rPr lang="en-US" sz="2800" dirty="0">
                <a:hlinkClick r:id="rId2"/>
              </a:rPr>
              <a:t>https://www.atlassian.com/git/tutorials/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https://www.codecademy.com/learn/learn-git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https://git-scm.com/doc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Git</a:t>
            </a:r>
            <a:r>
              <a:rPr lang="en-US" sz="2800" dirty="0"/>
              <a:t> for ages 4 and up</a:t>
            </a:r>
          </a:p>
          <a:p>
            <a:r>
              <a:rPr lang="en-US" sz="2800" dirty="0">
                <a:hlinkClick r:id="rId5"/>
              </a:rPr>
              <a:t>https://youtu.be/1ffBJ4sVUb4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GitHub</a:t>
            </a:r>
          </a:p>
          <a:p>
            <a:r>
              <a:rPr lang="en-US" sz="2800" dirty="0">
                <a:hlinkClick r:id="rId6"/>
              </a:rPr>
              <a:t>https://github.com/</a:t>
            </a:r>
            <a:endParaRPr lang="en-US" sz="2800" dirty="0"/>
          </a:p>
          <a:p>
            <a:r>
              <a:rPr lang="en-US" sz="2800" dirty="0">
                <a:hlinkClick r:id="rId7"/>
              </a:rPr>
              <a:t>http://rogerdudler.github.io/git-guide/</a:t>
            </a:r>
            <a:endParaRPr lang="en-US" sz="2800" dirty="0"/>
          </a:p>
          <a:p>
            <a:r>
              <a:rPr lang="en-US" sz="2800" dirty="0">
                <a:hlinkClick r:id="rId8"/>
              </a:rPr>
              <a:t>https://guides.github.com/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97769" y="-38559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 for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19304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41" y="229441"/>
            <a:ext cx="4242278" cy="6628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1298" y="1010654"/>
            <a:ext cx="4641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Programming Rules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4632" y="2350168"/>
            <a:ext cx="45985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/>
              <a:t>Expect confusion.</a:t>
            </a:r>
          </a:p>
          <a:p>
            <a:pPr marL="742950" indent="-742950">
              <a:buAutoNum type="arabicPeriod"/>
            </a:pPr>
            <a:r>
              <a:rPr lang="en-US" sz="4000" dirty="0"/>
              <a:t>Embrace it!</a:t>
            </a:r>
          </a:p>
          <a:p>
            <a:pPr marL="742950" indent="-742950">
              <a:buAutoNum type="arabicPeriod"/>
            </a:pPr>
            <a:r>
              <a:rPr lang="en-US" sz="4000" dirty="0"/>
              <a:t>Ask questions.</a:t>
            </a:r>
          </a:p>
          <a:p>
            <a:pPr marL="742950" indent="-742950">
              <a:buAutoNum type="arabicPeriod"/>
            </a:pPr>
            <a:r>
              <a:rPr lang="en-US" sz="4000" dirty="0"/>
              <a:t>Look online!</a:t>
            </a:r>
          </a:p>
        </p:txBody>
      </p:sp>
    </p:spTree>
    <p:extLst>
      <p:ext uri="{BB962C8B-B14F-4D97-AF65-F5344CB8AC3E}">
        <p14:creationId xmlns:p14="http://schemas.microsoft.com/office/powerpoint/2010/main" val="262560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53" y="882316"/>
            <a:ext cx="6903508" cy="5177631"/>
          </a:xfrm>
        </p:spPr>
      </p:pic>
    </p:spTree>
    <p:extLst>
      <p:ext uri="{BB962C8B-B14F-4D97-AF65-F5344CB8AC3E}">
        <p14:creationId xmlns:p14="http://schemas.microsoft.com/office/powerpoint/2010/main" val="57396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543"/>
            <a:ext cx="6174958" cy="44436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78" y="276188"/>
            <a:ext cx="4401599" cy="3301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604" y="3755462"/>
            <a:ext cx="4989622" cy="2797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885" y="5165559"/>
            <a:ext cx="583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GUI (Graphical User Interface)</a:t>
            </a:r>
          </a:p>
        </p:txBody>
      </p:sp>
    </p:spTree>
    <p:extLst>
      <p:ext uri="{BB962C8B-B14F-4D97-AF65-F5344CB8AC3E}">
        <p14:creationId xmlns:p14="http://schemas.microsoft.com/office/powerpoint/2010/main" val="457285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6127" y="5678906"/>
            <a:ext cx="583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CLI (Command Line Interface)</a:t>
            </a:r>
          </a:p>
        </p:txBody>
      </p:sp>
      <p:pic>
        <p:nvPicPr>
          <p:cNvPr id="3" name="Picture 2" descr="Screen Shot 2014-08-01 at 2.5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51" y="160641"/>
            <a:ext cx="6627825" cy="534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5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24" y="536659"/>
            <a:ext cx="9068062" cy="46609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09474" y="549610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From </a:t>
            </a:r>
            <a:r>
              <a:rPr lang="en-US" sz="4000" i="1" dirty="0" err="1"/>
              <a:t>Zork</a:t>
            </a:r>
            <a:r>
              <a:rPr lang="en-US" sz="4000" dirty="0"/>
              <a:t>, 1981</a:t>
            </a:r>
          </a:p>
        </p:txBody>
      </p:sp>
    </p:spTree>
    <p:extLst>
      <p:ext uri="{BB962C8B-B14F-4D97-AF65-F5344CB8AC3E}">
        <p14:creationId xmlns:p14="http://schemas.microsoft.com/office/powerpoint/2010/main" val="137719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944"/>
          <a:stretch/>
        </p:blipFill>
        <p:spPr>
          <a:xfrm>
            <a:off x="2207810" y="1064529"/>
            <a:ext cx="7724676" cy="546390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28167" y="0"/>
            <a:ext cx="10703943" cy="1285093"/>
          </a:xfrm>
        </p:spPr>
        <p:txBody>
          <a:bodyPr>
            <a:normAutofit/>
          </a:bodyPr>
          <a:lstStyle/>
          <a:p>
            <a:r>
              <a:rPr lang="en-US" dirty="0"/>
              <a:t>When would I use the CLI in a DH project?</a:t>
            </a:r>
          </a:p>
        </p:txBody>
      </p:sp>
    </p:spTree>
    <p:extLst>
      <p:ext uri="{BB962C8B-B14F-4D97-AF65-F5344CB8AC3E}">
        <p14:creationId xmlns:p14="http://schemas.microsoft.com/office/powerpoint/2010/main" val="137672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43" y="465346"/>
            <a:ext cx="565885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Commands We’ll Learn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94" y="1518569"/>
            <a:ext cx="4728411" cy="489601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cd</a:t>
            </a:r>
            <a:r>
              <a:rPr lang="en-US" dirty="0">
                <a:solidFill>
                  <a:schemeClr val="tx1"/>
                </a:solidFill>
              </a:rPr>
              <a:t> – change directory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ls</a:t>
            </a:r>
            <a:r>
              <a:rPr lang="en-US" dirty="0">
                <a:solidFill>
                  <a:schemeClr val="tx1"/>
                </a:solidFill>
              </a:rPr>
              <a:t> – list directory contents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pwd</a:t>
            </a:r>
            <a:r>
              <a:rPr lang="en-US" dirty="0">
                <a:solidFill>
                  <a:schemeClr val="tx1"/>
                </a:solidFill>
              </a:rPr>
              <a:t> – print working directory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touch</a:t>
            </a:r>
            <a:r>
              <a:rPr lang="en-US" dirty="0">
                <a:solidFill>
                  <a:schemeClr val="tx1"/>
                </a:solidFill>
              </a:rPr>
              <a:t> – create new file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rm</a:t>
            </a:r>
            <a:r>
              <a:rPr lang="en-US" dirty="0">
                <a:solidFill>
                  <a:schemeClr val="tx1"/>
                </a:solidFill>
              </a:rPr>
              <a:t> – remove file (careful!)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– make directory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– copy file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mv</a:t>
            </a:r>
            <a:r>
              <a:rPr lang="en-US" dirty="0">
                <a:solidFill>
                  <a:schemeClr val="tx1"/>
                </a:solidFill>
              </a:rPr>
              <a:t> – move file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man </a:t>
            </a:r>
            <a:r>
              <a:rPr lang="en-US" dirty="0">
                <a:solidFill>
                  <a:schemeClr val="tx1"/>
                </a:solidFill>
              </a:rPr>
              <a:t>– help page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79695" y="500062"/>
            <a:ext cx="56588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Command Structure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1990" y="1518568"/>
            <a:ext cx="4543926" cy="48960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$ </a:t>
            </a:r>
            <a:r>
              <a:rPr lang="en-US" i="1" dirty="0"/>
              <a:t>command</a:t>
            </a:r>
            <a:r>
              <a:rPr lang="en-US" dirty="0"/>
              <a:t> </a:t>
            </a:r>
            <a:r>
              <a:rPr lang="en-US" i="1" dirty="0"/>
              <a:t>parameters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new_project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$ touch index.html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command = what to do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parameters = how or to what</a:t>
            </a:r>
          </a:p>
        </p:txBody>
      </p:sp>
    </p:spTree>
    <p:extLst>
      <p:ext uri="{BB962C8B-B14F-4D97-AF65-F5344CB8AC3E}">
        <p14:creationId xmlns:p14="http://schemas.microsoft.com/office/powerpoint/2010/main" val="4184098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1243</TotalTime>
  <Words>655</Words>
  <Application>Microsoft Macintosh PowerPoint</Application>
  <PresentationFormat>Widescreen</PresentationFormat>
  <Paragraphs>126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Introduction to CLI</vt:lpstr>
      <vt:lpstr>Right now we will cover:     … and will gesture toward: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would I use the CLI in a DH project?</vt:lpstr>
      <vt:lpstr>Commands We’ll Learn </vt:lpstr>
      <vt:lpstr>PowerPoint Presentation</vt:lpstr>
      <vt:lpstr>PowerPoint Presentation</vt:lpstr>
      <vt:lpstr>PowerPoint Presentation</vt:lpstr>
      <vt:lpstr>In the Real World</vt:lpstr>
      <vt:lpstr>Later on…</vt:lpstr>
      <vt:lpstr>PowerPoint Presentation</vt:lpstr>
      <vt:lpstr>Introduction to Git</vt:lpstr>
      <vt:lpstr>Right now we will cover:     … and will gesture toward:   </vt:lpstr>
      <vt:lpstr>Version Controlling</vt:lpstr>
      <vt:lpstr>PowerPoint Presentation</vt:lpstr>
      <vt:lpstr>PowerPoint Presentation</vt:lpstr>
      <vt:lpstr>Git</vt:lpstr>
      <vt:lpstr>Workflow with Commands</vt:lpstr>
      <vt:lpstr>Commands We’ll Learn</vt:lpstr>
      <vt:lpstr>When would I use Git in a DH project?</vt:lpstr>
      <vt:lpstr>When would I use Git in a DH project?</vt:lpstr>
      <vt:lpstr>PowerPoint Presentation</vt:lpstr>
      <vt:lpstr>PowerPoint Presentation</vt:lpstr>
      <vt:lpstr>The Parallel Universes of Git Branches &amp; Merges  ---as easy as comic book storylines!!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CSI</dc:title>
  <dc:creator>Ethan Reed</dc:creator>
  <cp:lastModifiedBy>Walsh, Brandon M (bmw9t)</cp:lastModifiedBy>
  <cp:revision>52</cp:revision>
  <dcterms:created xsi:type="dcterms:W3CDTF">2016-06-12T02:05:41Z</dcterms:created>
  <dcterms:modified xsi:type="dcterms:W3CDTF">2019-05-28T17:03:48Z</dcterms:modified>
</cp:coreProperties>
</file>